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2" r:id="rId2"/>
    <p:sldId id="313" r:id="rId3"/>
    <p:sldId id="311" r:id="rId4"/>
    <p:sldId id="328" r:id="rId5"/>
    <p:sldId id="315" r:id="rId6"/>
    <p:sldId id="317" r:id="rId7"/>
    <p:sldId id="318" r:id="rId8"/>
    <p:sldId id="319" r:id="rId9"/>
    <p:sldId id="320" r:id="rId10"/>
    <p:sldId id="321" r:id="rId11"/>
    <p:sldId id="322" r:id="rId12"/>
    <p:sldId id="325" r:id="rId13"/>
    <p:sldId id="327" r:id="rId14"/>
    <p:sldId id="329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17"/>
    <a:srgbClr val="FFED7B"/>
    <a:srgbClr val="FFE02C"/>
    <a:srgbClr val="FFDA0B"/>
    <a:srgbClr val="FFC71C"/>
    <a:srgbClr val="2467A6"/>
  </p:clrMru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3" autoAdjust="0"/>
    <p:restoredTop sz="88235" autoAdjust="0"/>
  </p:normalViewPr>
  <p:slideViewPr>
    <p:cSldViewPr snapToGrid="0" snapToObjects="1">
      <p:cViewPr varScale="1">
        <p:scale>
          <a:sx n="47" d="100"/>
          <a:sy n="47" d="100"/>
        </p:scale>
        <p:origin x="-653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08"/>
    </p:cViewPr>
  </p:sorterViewPr>
  <p:notesViewPr>
    <p:cSldViewPr snapToGrid="0" snapToObjects="1">
      <p:cViewPr>
        <p:scale>
          <a:sx n="70" d="100"/>
          <a:sy n="70" d="100"/>
        </p:scale>
        <p:origin x="-1506" y="28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AFC04F0-8B62-4DAF-8152-8D967D756CC2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D4D4E3-03A7-4F46-B0C9-E98BB2FCCD2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3A31F113-2F7B-4972-9C1B-79D26377BD1E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D1AA89C2-B11E-4843-AD12-6BD44223C8C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Geneva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E524FE5-0210-447B-BB22-AF95DFF218E9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4ACAC4-A305-40E8-B9AB-15F5015938F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8120D83-4819-4F08-AAFD-2E35FB3DB6EC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dirty="0" smtClean="0"/>
              <a:t>Other groups that are on our list for outreach include: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Advisory Committee members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Other non-profits and advocates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Parents of lead poisoned kids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Regulated community (LBP activities professionals and trainers)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Home visiting programs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Managed care organizations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School system superintendent and boards of education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Special education </a:t>
            </a:r>
          </a:p>
          <a:p>
            <a:pPr>
              <a:buFontTx/>
              <a:buChar char="•"/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10626C1-030D-4CD9-BACE-97965C0A64AB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Send us an alternate email account if desired although the problem is what you send out not what we send you.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We will receive and send to lists of email addresses you send us but please get the list right 1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st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 time since the quantity will be a lot to manage. It really is best if you communicate with your own constituents. 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You need to keep CDC out of this and tamp down any agenda with current management concerns like RFP.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A89C2-B11E-4843-AD12-6BD44223C8C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685C9F0-1DA5-42E6-AF56-9B3F76E70AA9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Readiness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What’s the current overlap with or relation to federally funded asthma programs or asthma coalition w/o grant or…: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Same agency but different office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Same office e.g. NH 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Different agency e.g. DC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Are there common cases? Cross training? What else?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 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Geneva" charset="-128"/>
                <a:cs typeface="Geneva" charset="-128"/>
              </a:rPr>
              <a:t>If this moves forward, we need a few leaders to join a work group with us to sort out some ideas for what a merged program would look like so we can shape advocacy for a merged but fully funded Healthy Homes and Community environments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A89C2-B11E-4843-AD12-6BD44223C8C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A89C2-B11E-4843-AD12-6BD44223C8C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1BE076-7C58-49B0-8562-CE46DE876ED4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D06F5A-3D3A-4ECE-A807-D114D26A99D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A6A6A6"/>
                </a:solidFill>
                <a:latin typeface="Arial" charset="0"/>
                <a:ea typeface="Geneva" charset="-128"/>
                <a:cs typeface="Arial" charset="0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87E8D3-D428-4E2B-B898-05E633AD588F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www.nchh.org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0AED5-A0DB-47C6-B03E-FEDE85D70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99352"/>
            <a:ext cx="8229600" cy="1027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736144"/>
            <a:ext cx="8229600" cy="2902656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97B1B0-9B27-4092-9E97-6108F77D5D50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www.nchh.org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111B91-AA56-4BDE-B02F-741706E16A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68180"/>
            <a:ext cx="82296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467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57914"/>
            <a:ext cx="8229600" cy="7702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94D502-5519-4CB8-8046-96B506192E89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www.nchh.org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90C23-7C11-4CD2-B888-A91A1E2A66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36143"/>
            <a:ext cx="4038600" cy="33900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36143"/>
            <a:ext cx="4038600" cy="33900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00037C-A4AD-45A7-83BC-6B323E2251A9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www.nchh.org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CF191C-3DCD-41C3-A93E-898835B13E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04819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43983"/>
            <a:ext cx="4040188" cy="799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653419"/>
            <a:ext cx="4040188" cy="24727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743982"/>
            <a:ext cx="4041775" cy="799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653419"/>
            <a:ext cx="4041775" cy="24727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B42DC-86D8-413E-901B-2C2CF0E7B905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www.nchh.org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550D3-8FD3-406A-A7AE-2C96D9DA2F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D79FFA-9937-4655-B89A-FFF08CA60580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www.nchh.org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DBBF7-13F2-43CF-BB05-8B15772EEA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9351"/>
            <a:ext cx="8229600" cy="10270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6144"/>
            <a:ext cx="5111750" cy="33900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736144"/>
            <a:ext cx="3008313" cy="33900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BC18A8-B3B0-4564-9C50-90755542D819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www.nchh.org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3B3EF-0D33-4B7A-89B9-7A075EF41F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98690"/>
            <a:ext cx="5486400" cy="4114800"/>
          </a:xfrm>
          <a:solidFill>
            <a:schemeClr val="bg1"/>
          </a:solidFill>
          <a:ln w="12700">
            <a:solidFill>
              <a:schemeClr val="bg1"/>
            </a:solidFill>
          </a:ln>
        </p:spPr>
        <p:txBody>
          <a:bodyPr rtlCol="0">
            <a:noAutofit/>
          </a:bodyPr>
          <a:lstStyle>
            <a:lvl1pPr marL="0" indent="0">
              <a:buNone/>
              <a:defRPr sz="3200">
                <a:ln w="12700" cap="flat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715326"/>
            <a:ext cx="5486400" cy="45687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2E2F1E-7D83-4C16-AE20-7C3176CA4226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www.nchh.org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644A1-FBFE-4BCD-A789-7844073DD0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8AD119-30B7-4FC4-9233-3E5C759D7E24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www.nchh.org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5E40C0-F26F-459F-9E0A-DDD25A540F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master.png"/>
          <p:cNvPicPr>
            <a:picLocks noChangeAspect="1"/>
          </p:cNvPicPr>
          <p:nvPr userDrawn="1"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1440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87438"/>
            <a:ext cx="82296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 Slide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89175"/>
            <a:ext cx="8229600" cy="383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AAF1B170-0FEF-4E43-B933-74A1A59A9E45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bg1">
                    <a:lumMod val="6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/>
              <a:t>www.nchh.org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DB8882C7-ACC7-42B2-A4B4-9721BACA314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2467A6"/>
          </a:solidFill>
          <a:latin typeface="Arial"/>
          <a:ea typeface="Geneva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ea typeface="Geneva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ea typeface="Geneva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ea typeface="Geneva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ea typeface="Geneva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ea typeface="Geneva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ea typeface="Geneva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ea typeface="Geneva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2467A6"/>
          </a:solidFill>
          <a:latin typeface="Arial" charset="0"/>
          <a:ea typeface="Geneva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•"/>
        <a:defRPr sz="3200" kern="1200">
          <a:solidFill>
            <a:srgbClr val="404040"/>
          </a:solidFill>
          <a:latin typeface="Arial"/>
          <a:ea typeface="Geneva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–"/>
        <a:defRPr sz="2800" kern="1200">
          <a:solidFill>
            <a:srgbClr val="404040"/>
          </a:solidFill>
          <a:latin typeface="Arial"/>
          <a:ea typeface="Geneva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•"/>
        <a:defRPr sz="2400" kern="1200">
          <a:solidFill>
            <a:srgbClr val="404040"/>
          </a:solidFill>
          <a:latin typeface="Arial"/>
          <a:ea typeface="Geneva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–"/>
        <a:defRPr sz="2000" kern="1200">
          <a:solidFill>
            <a:srgbClr val="404040"/>
          </a:solidFill>
          <a:latin typeface="Arial"/>
          <a:ea typeface="Geneva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FC71C"/>
        </a:buClr>
        <a:buFont typeface="Arial" charset="0"/>
        <a:buChar char="»"/>
        <a:defRPr sz="2000" kern="1200">
          <a:solidFill>
            <a:srgbClr val="404040"/>
          </a:solidFill>
          <a:latin typeface="Arial"/>
          <a:ea typeface="Geneva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rmorley@nchh.org" TargetMode="External"/><Relationship Id="rId2" Type="http://schemas.openxmlformats.org/officeDocument/2006/relationships/hyperlink" Target="mailto:jmalone@nchh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ctrTitle"/>
          </p:nvPr>
        </p:nvSpPr>
        <p:spPr>
          <a:xfrm>
            <a:off x="457200" y="1918741"/>
            <a:ext cx="8229600" cy="1027033"/>
          </a:xfrm>
        </p:spPr>
        <p:txBody>
          <a:bodyPr/>
          <a:lstStyle/>
          <a:p>
            <a:pPr lvl="1"/>
            <a:r>
              <a:rPr lang="en-US" dirty="0" smtClean="0"/>
              <a:t>CDC Funding for Lead and Healthy Homes: FY11-12</a:t>
            </a:r>
            <a:br>
              <a:rPr lang="en-US" dirty="0" smtClean="0"/>
            </a:b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3075" name="Content Placeholder 4"/>
          <p:cNvSpPr>
            <a:spLocks noGrp="1"/>
          </p:cNvSpPr>
          <p:nvPr>
            <p:ph type="subTitle" idx="1"/>
          </p:nvPr>
        </p:nvSpPr>
        <p:spPr>
          <a:xfrm>
            <a:off x="457200" y="3252866"/>
            <a:ext cx="8229600" cy="2902656"/>
          </a:xfrm>
        </p:spPr>
        <p:txBody>
          <a:bodyPr/>
          <a:lstStyle/>
          <a:p>
            <a:pPr lvl="1"/>
            <a:r>
              <a:rPr lang="en-US" dirty="0" smtClean="0">
                <a:latin typeface="Arial" charset="0"/>
                <a:cs typeface="Arial" charset="0"/>
              </a:rPr>
              <a:t>Presented by the National Center for Healthy Housing for the National Safe and Healthy Housing Coalition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4"/>
          <p:cNvSpPr>
            <a:spLocks noGrp="1"/>
          </p:cNvSpPr>
          <p:nvPr>
            <p:ph type="title"/>
          </p:nvPr>
        </p:nvSpPr>
        <p:spPr>
          <a:xfrm>
            <a:off x="457200" y="876300"/>
            <a:ext cx="8229600" cy="1025525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Messaging (Consolidation)</a:t>
            </a:r>
          </a:p>
        </p:txBody>
      </p:sp>
      <p:sp>
        <p:nvSpPr>
          <p:cNvPr id="11267" name="Content Placeholder 5"/>
          <p:cNvSpPr>
            <a:spLocks noGrp="1"/>
          </p:cNvSpPr>
          <p:nvPr>
            <p:ph idx="1"/>
          </p:nvPr>
        </p:nvSpPr>
        <p:spPr>
          <a:xfrm>
            <a:off x="457200" y="1901825"/>
            <a:ext cx="8229600" cy="453707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>
                <a:latin typeface="Arial" charset="0"/>
                <a:cs typeface="Arial" charset="0"/>
              </a:rPr>
              <a:t>Needs </a:t>
            </a:r>
            <a:r>
              <a:rPr lang="en-US" dirty="0" smtClean="0">
                <a:latin typeface="Arial" charset="0"/>
                <a:cs typeface="Arial" charset="0"/>
              </a:rPr>
              <a:t>much more thoughtful consolidation plan. </a:t>
            </a:r>
            <a:endParaRPr lang="en-US" dirty="0" smtClean="0">
              <a:latin typeface="Arial" charset="0"/>
              <a:cs typeface="Arial" charset="0"/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latin typeface="Arial" charset="0"/>
                <a:cs typeface="Arial" charset="0"/>
              </a:rPr>
              <a:t>Not </a:t>
            </a:r>
            <a:r>
              <a:rPr lang="en-US" dirty="0" smtClean="0">
                <a:latin typeface="Arial" charset="0"/>
                <a:cs typeface="Arial" charset="0"/>
              </a:rPr>
              <a:t>clear how clinical and school component of asthma program will be addressed in a consolidated </a:t>
            </a:r>
            <a:r>
              <a:rPr lang="en-US" dirty="0" smtClean="0">
                <a:latin typeface="Arial" charset="0"/>
                <a:cs typeface="Arial" charset="0"/>
              </a:rPr>
              <a:t>program.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latin typeface="Arial" charset="0"/>
                <a:cs typeface="Arial" charset="0"/>
              </a:rPr>
              <a:t>Impossible to gain 50% in efficiencies.</a:t>
            </a:r>
            <a:endParaRPr lang="en-US" dirty="0" smtClean="0">
              <a:latin typeface="Arial" charset="0"/>
              <a:cs typeface="Arial" charset="0"/>
            </a:endParaRPr>
          </a:p>
          <a:p>
            <a:pPr lvl="1">
              <a:spcBef>
                <a:spcPts val="1200"/>
              </a:spcBef>
            </a:pPr>
            <a:endParaRPr lang="en-US" sz="24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>
          <a:xfrm>
            <a:off x="457200" y="1076103"/>
            <a:ext cx="8229600" cy="1048193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Messaging (Cuts)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977589"/>
            <a:ext cx="4040188" cy="1290267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Work that will not get done</a:t>
            </a:r>
          </a:p>
          <a:p>
            <a:endParaRPr lang="en-US" dirty="0"/>
          </a:p>
        </p:txBody>
      </p:sp>
      <p:sp>
        <p:nvSpPr>
          <p:cNvPr id="12291" name="Content Placeholder 5"/>
          <p:cNvSpPr>
            <a:spLocks noGrp="1"/>
          </p:cNvSpPr>
          <p:nvPr>
            <p:ph sz="half" idx="2"/>
          </p:nvPr>
        </p:nvSpPr>
        <p:spPr>
          <a:xfrm>
            <a:off x="-1" y="3013024"/>
            <a:ext cx="5531371" cy="2727576"/>
          </a:xfrm>
        </p:spPr>
        <p:txBody>
          <a:bodyPr/>
          <a:lstStyle/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Arial" charset="0"/>
                <a:cs typeface="Arial" charset="0"/>
              </a:rPr>
              <a:t>Transition to HH </a:t>
            </a:r>
            <a:r>
              <a:rPr lang="en-US" dirty="0" smtClean="0">
                <a:latin typeface="Arial" charset="0"/>
                <a:cs typeface="Arial" charset="0"/>
              </a:rPr>
              <a:t>threatened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Arial" charset="0"/>
                <a:cs typeface="Arial" charset="0"/>
              </a:rPr>
              <a:t>Decline in abatement orders 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Arial" charset="0"/>
                <a:cs typeface="Arial" charset="0"/>
              </a:rPr>
              <a:t>Decline in cases followed or managed 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Arial" charset="0"/>
                <a:cs typeface="Arial" charset="0"/>
              </a:rPr>
              <a:t>Targeting not possible without </a:t>
            </a:r>
            <a:r>
              <a:rPr lang="en-US" sz="2000" dirty="0" smtClean="0">
                <a:latin typeface="Arial" charset="0"/>
                <a:cs typeface="Arial" charset="0"/>
              </a:rPr>
              <a:t>data (impacts HUD Program)</a:t>
            </a:r>
            <a:endParaRPr lang="en-US" sz="2000" dirty="0" smtClean="0">
              <a:latin typeface="Arial" charset="0"/>
              <a:cs typeface="Arial" charset="0"/>
            </a:endParaRP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Arial" charset="0"/>
                <a:cs typeface="Arial" charset="0"/>
              </a:rPr>
              <a:t>Trend reporting lost, including attention to emerging sources of lead 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Arial" charset="0"/>
                <a:cs typeface="Arial" charset="0"/>
              </a:rPr>
              <a:t>RRP tracking/outreach eliminated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Arial" charset="0"/>
                <a:cs typeface="Arial" charset="0"/>
              </a:rPr>
              <a:t>WIC-HS-other programs not reached</a:t>
            </a:r>
          </a:p>
          <a:p>
            <a:pPr>
              <a:spcBef>
                <a:spcPts val="1200"/>
              </a:spcBef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 lvl="1">
              <a:buFont typeface="Arial" charset="0"/>
              <a:buNone/>
            </a:pPr>
            <a:endParaRPr lang="en-US" sz="2000" dirty="0" smtClean="0">
              <a:latin typeface="Arial" charset="0"/>
              <a:cs typeface="Arial" charset="0"/>
            </a:endParaRPr>
          </a:p>
          <a:p>
            <a:endParaRPr 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2225" y="2124296"/>
            <a:ext cx="4041775" cy="799675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Economic impact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4887" y="3267856"/>
            <a:ext cx="4041775" cy="2472744"/>
          </a:xfrm>
        </p:spPr>
        <p:txBody>
          <a:bodyPr/>
          <a:lstStyle/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Jobs lost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Public Health Capacity Lost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Other Implications of Cuts</a:t>
            </a:r>
          </a:p>
        </p:txBody>
      </p:sp>
      <p:sp>
        <p:nvSpPr>
          <p:cNvPr id="15363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tabLst>
                <a:tab pos="8004175" algn="r"/>
              </a:tabLst>
            </a:pPr>
            <a:r>
              <a:rPr lang="en-US" sz="2800" dirty="0" smtClean="0">
                <a:latin typeface="Arial" charset="0"/>
                <a:cs typeface="Arial" charset="0"/>
              </a:rPr>
              <a:t>Group Discussion</a:t>
            </a: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4"/>
          <p:cNvSpPr>
            <a:spLocks noGrp="1"/>
          </p:cNvSpPr>
          <p:nvPr>
            <p:ph type="title"/>
          </p:nvPr>
        </p:nvSpPr>
        <p:spPr>
          <a:xfrm>
            <a:off x="0" y="801687"/>
            <a:ext cx="8229600" cy="1025525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Action Plan &amp; Next Steps</a:t>
            </a:r>
          </a:p>
        </p:txBody>
      </p:sp>
      <p:sp>
        <p:nvSpPr>
          <p:cNvPr id="18435" name="Content Placeholder 5"/>
          <p:cNvSpPr>
            <a:spLocks noGrp="1"/>
          </p:cNvSpPr>
          <p:nvPr>
            <p:ph idx="1"/>
          </p:nvPr>
        </p:nvSpPr>
        <p:spPr>
          <a:xfrm>
            <a:off x="457200" y="1827212"/>
            <a:ext cx="8229600" cy="397351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Sign-on Letter to Secretary Sebelius drafted 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Write </a:t>
            </a:r>
            <a:r>
              <a:rPr lang="en-US" sz="2800" dirty="0" smtClean="0">
                <a:latin typeface="Arial" charset="0"/>
                <a:cs typeface="Arial" charset="0"/>
              </a:rPr>
              <a:t>to Senators and </a:t>
            </a:r>
            <a:r>
              <a:rPr lang="en-US" sz="2800" dirty="0" smtClean="0">
                <a:latin typeface="Arial" charset="0"/>
                <a:cs typeface="Arial" charset="0"/>
              </a:rPr>
              <a:t>Representatives </a:t>
            </a:r>
            <a:r>
              <a:rPr lang="en-US" sz="2800" dirty="0" smtClean="0">
                <a:latin typeface="Arial" charset="0"/>
                <a:cs typeface="Arial" charset="0"/>
              </a:rPr>
              <a:t>and call their local and DC </a:t>
            </a:r>
            <a:r>
              <a:rPr lang="en-US" sz="2800" dirty="0" smtClean="0">
                <a:latin typeface="Arial" charset="0"/>
                <a:cs typeface="Arial" charset="0"/>
              </a:rPr>
              <a:t>offices re: FY12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Join in our automated system but that’s not enough, the more personal the better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Priority – members of appropriations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Alert your advisory committee members and local </a:t>
            </a:r>
            <a:r>
              <a:rPr lang="en-US" sz="2800" dirty="0" smtClean="0">
                <a:latin typeface="Arial" charset="0"/>
                <a:cs typeface="Arial" charset="0"/>
              </a:rPr>
              <a:t>CBOs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endParaRPr lang="en-US" sz="2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Contact Information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Jane Malone, Policy Director, NCHH </a:t>
            </a:r>
            <a:r>
              <a:rPr lang="en-US" dirty="0" smtClean="0">
                <a:hlinkClick r:id="rId2"/>
              </a:rPr>
              <a:t>jmalone@nchh.org</a:t>
            </a:r>
            <a:r>
              <a:rPr lang="en-US" dirty="0" smtClean="0"/>
              <a:t> 202.580.7203</a:t>
            </a:r>
          </a:p>
          <a:p>
            <a:endParaRPr lang="en-US" dirty="0" smtClean="0"/>
          </a:p>
          <a:p>
            <a:r>
              <a:rPr lang="en-US" dirty="0" smtClean="0"/>
              <a:t>Rebecca Morley, Executive Director, NCHH</a:t>
            </a:r>
          </a:p>
          <a:p>
            <a:r>
              <a:rPr lang="en-US" dirty="0" smtClean="0">
                <a:hlinkClick r:id="rId3"/>
              </a:rPr>
              <a:t>rmorley@nchh.org</a:t>
            </a:r>
            <a:r>
              <a:rPr lang="en-US" dirty="0" smtClean="0"/>
              <a:t> 443.539.4159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Call Purpose/Objectives:</a:t>
            </a:r>
            <a:br>
              <a:rPr lang="en-US" dirty="0" smtClean="0">
                <a:latin typeface="Arial" charset="0"/>
                <a:cs typeface="Arial" charset="0"/>
              </a:rPr>
            </a:b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4099" name="Content Placeholder 5"/>
          <p:cNvSpPr>
            <a:spLocks noGrp="1"/>
          </p:cNvSpPr>
          <p:nvPr>
            <p:ph type="subTitle" idx="1"/>
          </p:nvPr>
        </p:nvSpPr>
        <p:spPr>
          <a:xfrm>
            <a:off x="457200" y="2308485"/>
            <a:ext cx="8229600" cy="2902656"/>
          </a:xfrm>
        </p:spPr>
        <p:txBody>
          <a:bodyPr/>
          <a:lstStyle/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Arial" charset="0"/>
                <a:cs typeface="Arial" charset="0"/>
              </a:rPr>
              <a:t>Brief state and local health departments on status of FY11 and FY12 funding proposal for lead and healthy homes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Arial" charset="0"/>
                <a:cs typeface="Arial" charset="0"/>
              </a:rPr>
              <a:t>Summarize advocacy strategies that are underway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Arial" charset="0"/>
                <a:cs typeface="Arial" charset="0"/>
              </a:rPr>
              <a:t>Review of advocacy/lobbying </a:t>
            </a:r>
            <a:r>
              <a:rPr lang="en-US" sz="2400" dirty="0" smtClean="0">
                <a:latin typeface="Arial" charset="0"/>
                <a:cs typeface="Arial" charset="0"/>
              </a:rPr>
              <a:t>options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Arial" charset="0"/>
                <a:cs typeface="Arial" charset="0"/>
              </a:rPr>
              <a:t>Review draft messages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Arial" charset="0"/>
                <a:cs typeface="Arial" charset="0"/>
              </a:rPr>
              <a:t>Discuss other state and local implications of proposed cuts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Arial" charset="0"/>
                <a:cs typeface="Arial" charset="0"/>
              </a:rPr>
              <a:t>Outline next steps &amp; opportunities for collaboration</a:t>
            </a:r>
          </a:p>
          <a:p>
            <a:pPr>
              <a:spcBef>
                <a:spcPts val="1200"/>
              </a:spcBef>
            </a:pPr>
            <a:endParaRPr lang="en-US" sz="24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4"/>
          <p:cNvSpPr>
            <a:spLocks noGrp="1"/>
          </p:cNvSpPr>
          <p:nvPr>
            <p:ph type="title"/>
          </p:nvPr>
        </p:nvSpPr>
        <p:spPr>
          <a:xfrm>
            <a:off x="457200" y="988960"/>
            <a:ext cx="8004175" cy="809729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FY11</a:t>
            </a:r>
          </a:p>
        </p:txBody>
      </p:sp>
      <p:sp>
        <p:nvSpPr>
          <p:cNvPr id="5123" name="Content Placeholder 5"/>
          <p:cNvSpPr>
            <a:spLocks noGrp="1"/>
          </p:cNvSpPr>
          <p:nvPr>
            <p:ph idx="1"/>
          </p:nvPr>
        </p:nvSpPr>
        <p:spPr>
          <a:xfrm>
            <a:off x="457200" y="1798689"/>
            <a:ext cx="8229600" cy="368776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House CR (HR 1) – Proposes </a:t>
            </a:r>
            <a:r>
              <a:rPr lang="en-US" sz="2800" dirty="0" smtClean="0">
                <a:latin typeface="Arial" charset="0"/>
                <a:cs typeface="Arial" charset="0"/>
              </a:rPr>
              <a:t>a 23% </a:t>
            </a:r>
            <a:r>
              <a:rPr lang="en-US" sz="2800" dirty="0" smtClean="0">
                <a:latin typeface="Arial" charset="0"/>
                <a:cs typeface="Arial" charset="0"/>
              </a:rPr>
              <a:t>cut to CDC programs</a:t>
            </a:r>
          </a:p>
          <a:p>
            <a:pPr lvl="1">
              <a:spcBef>
                <a:spcPts val="12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Program specific cuts not defined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Two week CR – extends </a:t>
            </a:r>
            <a:r>
              <a:rPr lang="en-US" sz="2800" dirty="0" err="1" smtClean="0">
                <a:latin typeface="Arial" charset="0"/>
                <a:cs typeface="Arial" charset="0"/>
              </a:rPr>
              <a:t>gov’t</a:t>
            </a:r>
            <a:r>
              <a:rPr lang="en-US" sz="2800" dirty="0" smtClean="0">
                <a:latin typeface="Arial" charset="0"/>
                <a:cs typeface="Arial" charset="0"/>
              </a:rPr>
              <a:t> funding through March 18</a:t>
            </a:r>
            <a:r>
              <a:rPr lang="en-US" sz="2800" baseline="30000" dirty="0" smtClean="0">
                <a:latin typeface="Arial" charset="0"/>
                <a:cs typeface="Arial" charset="0"/>
              </a:rPr>
              <a:t>th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Senate </a:t>
            </a:r>
            <a:r>
              <a:rPr lang="en-US" sz="2800" dirty="0" smtClean="0">
                <a:latin typeface="Arial" charset="0"/>
                <a:cs typeface="Arial" charset="0"/>
              </a:rPr>
              <a:t>CR – Bill introduced March 4</a:t>
            </a:r>
            <a:r>
              <a:rPr lang="en-US" sz="2800" baseline="30000" dirty="0" smtClean="0">
                <a:latin typeface="Arial" charset="0"/>
                <a:cs typeface="Arial" charset="0"/>
              </a:rPr>
              <a:t>th</a:t>
            </a:r>
            <a:r>
              <a:rPr lang="en-US" sz="2800" dirty="0" smtClean="0">
                <a:latin typeface="Arial" charset="0"/>
                <a:cs typeface="Arial" charset="0"/>
              </a:rPr>
              <a:t> 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Arial" charset="0"/>
                <a:cs typeface="Arial" charset="0"/>
              </a:rPr>
              <a:t>Program details not yet available</a:t>
            </a:r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85835"/>
            <a:ext cx="8229600" cy="1027033"/>
          </a:xfrm>
        </p:spPr>
        <p:txBody>
          <a:bodyPr/>
          <a:lstStyle/>
          <a:p>
            <a:r>
              <a:rPr lang="en-US" dirty="0" smtClean="0"/>
              <a:t>FY11 Grant Cycle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368446"/>
            <a:ext cx="8229600" cy="290265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33% funding restriction for states (unless funding is going through a non-profit agency)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50% reduction in max award amount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Second year of funding likely to be impacted by President’s budget if it passes Congress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4"/>
          <p:cNvSpPr>
            <a:spLocks noGrp="1"/>
          </p:cNvSpPr>
          <p:nvPr>
            <p:ph type="title"/>
          </p:nvPr>
        </p:nvSpPr>
        <p:spPr>
          <a:xfrm>
            <a:off x="457200" y="1289050"/>
            <a:ext cx="8229600" cy="1025525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FY 12 (President’s Budget)</a:t>
            </a:r>
          </a:p>
        </p:txBody>
      </p:sp>
      <p:sp>
        <p:nvSpPr>
          <p:cNvPr id="6147" name="Content Placeholder 5"/>
          <p:cNvSpPr>
            <a:spLocks noGrp="1"/>
          </p:cNvSpPr>
          <p:nvPr>
            <p:ph idx="1"/>
          </p:nvPr>
        </p:nvSpPr>
        <p:spPr>
          <a:xfrm>
            <a:off x="457200" y="2314575"/>
            <a:ext cx="8229600" cy="319722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Overall reduction for Environmental Health ($43,289,000)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Eliminates built environment activities ($2,683,000)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Reduces asthma and CLPPP/Healthy Homes ($33,045,000)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Creates “Healthy Home and Community Environments program”</a:t>
            </a:r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4"/>
          <p:cNvSpPr>
            <a:spLocks noGrp="1"/>
          </p:cNvSpPr>
          <p:nvPr>
            <p:ph type="title"/>
          </p:nvPr>
        </p:nvSpPr>
        <p:spPr>
          <a:xfrm>
            <a:off x="457200" y="1508125"/>
            <a:ext cx="8229600" cy="1025525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Healthy Home and Community Environments Program</a:t>
            </a:r>
          </a:p>
        </p:txBody>
      </p:sp>
      <p:sp>
        <p:nvSpPr>
          <p:cNvPr id="7171" name="Content Placeholder 5"/>
          <p:cNvSpPr>
            <a:spLocks noGrp="1"/>
          </p:cNvSpPr>
          <p:nvPr>
            <p:ph idx="1"/>
          </p:nvPr>
        </p:nvSpPr>
        <p:spPr>
          <a:xfrm>
            <a:off x="457200" y="2533650"/>
            <a:ext cx="8229600" cy="3881438"/>
          </a:xfrm>
        </p:spPr>
        <p:txBody>
          <a:bodyPr/>
          <a:lstStyle/>
          <a:p>
            <a:pPr lvl="1"/>
            <a:r>
              <a:rPr lang="en-US" sz="2400" dirty="0" smtClean="0">
                <a:latin typeface="Arial" charset="0"/>
                <a:cs typeface="Arial" charset="0"/>
              </a:rPr>
              <a:t>Program includes “</a:t>
            </a:r>
            <a:r>
              <a:rPr lang="en-US" sz="2400" i="1" dirty="0" smtClean="0">
                <a:latin typeface="Arial" charset="0"/>
                <a:cs typeface="Arial" charset="0"/>
              </a:rPr>
              <a:t>surveillance, partnerships, and implementation and evaluation of science-based interventions to address the health impact of environmental exposures in the homes and to reduce the burden of disease through comprehensive asthma control</a:t>
            </a:r>
            <a:r>
              <a:rPr lang="en-US" sz="2400" dirty="0" smtClean="0">
                <a:latin typeface="Arial" charset="0"/>
                <a:cs typeface="Arial" charset="0"/>
              </a:rPr>
              <a:t>” -  FY2012 CJ Performance Budget</a:t>
            </a:r>
          </a:p>
          <a:p>
            <a:pPr lvl="1"/>
            <a:r>
              <a:rPr lang="en-US" sz="2400" dirty="0" smtClean="0">
                <a:latin typeface="Arial" charset="0"/>
                <a:cs typeface="Arial" charset="0"/>
              </a:rPr>
              <a:t>CDC will take 2 years to transition to this approach</a:t>
            </a:r>
          </a:p>
          <a:p>
            <a:pPr lvl="1"/>
            <a:endParaRPr lang="en-US" sz="2400" dirty="0" smtClean="0">
              <a:latin typeface="Arial" charset="0"/>
              <a:cs typeface="Arial" charset="0"/>
            </a:endParaRPr>
          </a:p>
          <a:p>
            <a:endParaRPr lang="en-US" sz="24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4"/>
          <p:cNvSpPr>
            <a:spLocks noGrp="1"/>
          </p:cNvSpPr>
          <p:nvPr>
            <p:ph type="title"/>
          </p:nvPr>
        </p:nvSpPr>
        <p:spPr>
          <a:xfrm>
            <a:off x="247338" y="1128713"/>
            <a:ext cx="8229600" cy="1025525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Advocacy Efforts Underway</a:t>
            </a:r>
          </a:p>
        </p:txBody>
      </p:sp>
      <p:sp>
        <p:nvSpPr>
          <p:cNvPr id="8195" name="Content Placeholder 5"/>
          <p:cNvSpPr>
            <a:spLocks noGrp="1"/>
          </p:cNvSpPr>
          <p:nvPr>
            <p:ph idx="1"/>
          </p:nvPr>
        </p:nvSpPr>
        <p:spPr>
          <a:xfrm>
            <a:off x="457200" y="2154238"/>
            <a:ext cx="8229600" cy="4159250"/>
          </a:xfrm>
        </p:spPr>
        <p:txBody>
          <a:bodyPr/>
          <a:lstStyle/>
          <a:p>
            <a:r>
              <a:rPr lang="en-US" sz="2400" dirty="0" smtClean="0">
                <a:latin typeface="Arial" charset="0"/>
                <a:cs typeface="Arial" charset="0"/>
              </a:rPr>
              <a:t>Letter sent to all House members re: FY11 (HR 1)</a:t>
            </a:r>
            <a:endParaRPr lang="en-US" sz="2000" dirty="0" smtClean="0">
              <a:latin typeface="Arial" charset="0"/>
              <a:cs typeface="Arial" charset="0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Letter sent to all Senate members re: FY11 (Bill under development)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National advocacy calls held with Asthma program NGO representatives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Met with CDC leadership re: </a:t>
            </a:r>
            <a:r>
              <a:rPr lang="en-US" sz="2400" dirty="0" smtClean="0">
                <a:latin typeface="Arial" charset="0"/>
                <a:cs typeface="Arial" charset="0"/>
              </a:rPr>
              <a:t>FY12</a:t>
            </a:r>
            <a:endParaRPr lang="en-US" sz="24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4"/>
          <p:cNvSpPr>
            <a:spLocks noGrp="1"/>
          </p:cNvSpPr>
          <p:nvPr>
            <p:ph type="title"/>
          </p:nvPr>
        </p:nvSpPr>
        <p:spPr>
          <a:xfrm>
            <a:off x="0" y="548441"/>
            <a:ext cx="8229600" cy="1025525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Advocacy Activities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9219" name="Content Placeholder 5"/>
          <p:cNvSpPr>
            <a:spLocks noGrp="1"/>
          </p:cNvSpPr>
          <p:nvPr>
            <p:ph idx="1"/>
          </p:nvPr>
        </p:nvSpPr>
        <p:spPr>
          <a:xfrm>
            <a:off x="457200" y="1573966"/>
            <a:ext cx="8229600" cy="468471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400" i="1" dirty="0" smtClean="0">
                <a:latin typeface="Arial" charset="0"/>
                <a:cs typeface="Arial" charset="0"/>
              </a:rPr>
              <a:t>Caveat: We are not lawyers. Consult your Counsel for more information.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You can call, write, or email your representatives on your watch. Don’t use any work time or supplies for this activity. 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You can contact your Commissioner/Director to communicate the impact of the cuts and ask that they communicate with your Governor’s Office. 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You can provide written information upon request regarding what your program does and how it will be impacted. 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You can alert your advisory committees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endParaRPr lang="en-US" sz="24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4"/>
          <p:cNvSpPr>
            <a:spLocks noGrp="1"/>
          </p:cNvSpPr>
          <p:nvPr>
            <p:ph type="title"/>
          </p:nvPr>
        </p:nvSpPr>
        <p:spPr>
          <a:xfrm>
            <a:off x="457200" y="574675"/>
            <a:ext cx="8229600" cy="1025525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Consolidation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0243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3698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Not necessarily a done </a:t>
            </a:r>
            <a:r>
              <a:rPr lang="en-US" sz="2800" dirty="0" smtClean="0">
                <a:latin typeface="Arial" charset="0"/>
                <a:cs typeface="Arial" charset="0"/>
              </a:rPr>
              <a:t>deal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Asthma groups generally not on board with </a:t>
            </a:r>
            <a:r>
              <a:rPr lang="en-US" sz="2800" dirty="0" smtClean="0">
                <a:latin typeface="Arial" charset="0"/>
                <a:cs typeface="Arial" charset="0"/>
              </a:rPr>
              <a:t>consolidation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Arial" charset="0"/>
                <a:cs typeface="Arial" charset="0"/>
              </a:rPr>
              <a:t>Implications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pPr lvl="1">
              <a:spcBef>
                <a:spcPts val="12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Reduce </a:t>
            </a:r>
            <a:r>
              <a:rPr lang="en-US" sz="2400" dirty="0" smtClean="0">
                <a:latin typeface="Arial" charset="0"/>
                <a:cs typeface="Arial" charset="0"/>
              </a:rPr>
              <a:t>National Asthma Control Program funded states from 36 to 15 or fewer</a:t>
            </a:r>
          </a:p>
          <a:p>
            <a:pPr lvl="1">
              <a:spcBef>
                <a:spcPts val="12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Reduce funded recipients from 40 to 34 to implement Healthy Homes programs.</a:t>
            </a:r>
          </a:p>
          <a:p>
            <a:pPr lvl="1">
              <a:spcBef>
                <a:spcPts val="12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CDC </a:t>
            </a:r>
            <a:r>
              <a:rPr lang="en-US" sz="2400" dirty="0" smtClean="0">
                <a:latin typeface="Arial" charset="0"/>
                <a:cs typeface="Arial" charset="0"/>
              </a:rPr>
              <a:t>will no longer provide funding support to maintain HHLPSS. States which adopt the system will be required to support it.</a:t>
            </a:r>
          </a:p>
          <a:p>
            <a:endParaRPr lang="en-US" sz="2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817</Words>
  <Application>Microsoft Office PowerPoint</Application>
  <PresentationFormat>On-screen Show (4:3)</PresentationFormat>
  <Paragraphs>103</Paragraphs>
  <Slides>14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CDC Funding for Lead and Healthy Homes: FY11-12 </vt:lpstr>
      <vt:lpstr>Call Purpose/Objectives: </vt:lpstr>
      <vt:lpstr>FY11</vt:lpstr>
      <vt:lpstr>FY11 Grant Cycle</vt:lpstr>
      <vt:lpstr>FY 12 (President’s Budget)</vt:lpstr>
      <vt:lpstr>Healthy Home and Community Environments Program</vt:lpstr>
      <vt:lpstr>Advocacy Efforts Underway</vt:lpstr>
      <vt:lpstr>Advocacy Activities</vt:lpstr>
      <vt:lpstr>Consolidation</vt:lpstr>
      <vt:lpstr>Messaging (Consolidation)</vt:lpstr>
      <vt:lpstr>Messaging (Cuts) </vt:lpstr>
      <vt:lpstr>Other Implications of Cuts</vt:lpstr>
      <vt:lpstr>Action Plan &amp; Next Steps</vt:lpstr>
      <vt:lpstr>Contact Information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 Gardner</dc:creator>
  <cp:lastModifiedBy>rmorley</cp:lastModifiedBy>
  <cp:revision>170</cp:revision>
  <dcterms:created xsi:type="dcterms:W3CDTF">2010-09-01T14:15:56Z</dcterms:created>
  <dcterms:modified xsi:type="dcterms:W3CDTF">2011-03-07T16:45:57Z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1574872466</vt:i4>
  </property>
  <property fmtid="{D5CDD505-2E9C-101B-9397-08002B2CF9AE}" pid="3" name="_NewReviewCycle">
    <vt:lpwstr/>
  </property>
  <property fmtid="{D5CDD505-2E9C-101B-9397-08002B2CF9AE}" pid="4" name="_EmailSubject">
    <vt:lpwstr>ppt</vt:lpwstr>
  </property>
  <property fmtid="{D5CDD505-2E9C-101B-9397-08002B2CF9AE}" pid="5" name="_AuthorEmail">
    <vt:lpwstr>rmorley@nchh.org</vt:lpwstr>
  </property>
  <property fmtid="{D5CDD505-2E9C-101B-9397-08002B2CF9AE}" pid="6" name="_AuthorEmailDisplayName">
    <vt:lpwstr>Morley, Rebecca (NCHH)</vt:lpwstr>
  </property>
</Properties>
</file>